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0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ko-Kore-G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00" d="100"/>
          <a:sy n="100" d="100"/>
        </p:scale>
        <p:origin x="640" y="16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2013-03-05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2013-03-05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2013-03-05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2013-03-05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2013-03-05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D0B73-85B2-5F65-CF28-1BA3E7382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ED185B-439A-5032-BB1C-A2AD2F437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B0FF1-BCB3-31B6-F812-12B7AA1A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D11A8-3290-368C-D459-AEDBD19E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3D906-E351-3FA4-AD01-AD11B28B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25393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58799-3E5A-00DD-5773-7D1FE4A5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31A1EF-8C64-1788-1B5C-B0B86F8CF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18BDA-B994-C148-9E7D-C8646B53B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4FEE3-6A5A-23C6-D269-B34553ADC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A92FB-D41B-1573-0149-5960E186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12794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3ACBF1-EE90-2D73-1DFB-B15679EBA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DF9E5-2B02-77A4-391E-E9A4729E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F2B58-B36F-763A-064E-DDDDD6E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4843E-EB91-AEE2-6CB0-2B6A8896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1EE04-F536-98B8-DE90-567DCB39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62055314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8" y="160020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036" y="398422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6037" y="398422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345DC-A3AD-9604-A505-63CFBDBE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D475D-9697-DC82-CC2B-6825C504A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F187A-79ED-CC7D-BE1F-7A0E07B2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68BCAD-54DF-FFBA-C5C6-EA03E8D7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ECEA3-BC65-F381-F0F5-C68E5598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26752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B3B53-0F5A-8280-F3AF-B8F9C501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32F3D-1D1D-8A97-4963-2A5D74BEE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216134-8C6B-DFEE-311B-662129D0F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6E938-8FCE-5BA7-7548-9273F66A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13B50-0E07-1FC7-C5F6-E6789B62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0741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6F0D4-A316-C4A4-D3B1-6072012A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DF8EB-CA96-164C-DC22-98524CCD2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68065F-C9D9-9AEF-7E16-5ABAF6DF5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08E71-ECF3-2359-64B2-2F94BF2D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39774F-BFD8-5E9D-331D-F41B2C7B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C15CAB-DDA0-49A7-B984-57839E93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33978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78667-60C6-4310-208A-649F8D2D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35EAED-3E4E-2764-9F46-DEF84E755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DF51BE-9937-3633-D91B-54FBA2358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1996EF-823C-0A8D-26AB-DEA7D5499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B24C81-2394-3330-A7B1-1D60C595C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C4B7CA-BB8F-A6D8-4B08-BCF43A2A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507BB7-A9C3-DF0D-0BAC-CE6984CF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0F71E3-DE48-AE55-3ECD-8821A1CF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3416610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08BD4-FB6F-B6A8-84B4-AE6E45FA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46A82A-D94E-0D7F-1EF4-C9C3885E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C013FB-8F8C-F664-C0C3-C7E3C355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DE731F-E3F5-0CFE-F45E-C5A1DEBB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422595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DA0E9A-C61F-3B23-50CF-CE99C0D6A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6FAE4F-D83C-267E-C002-54DC559F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292E45-B4FA-B324-197F-C6983B67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84366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E5D04-17D1-DA9E-2ECE-3A1DE5AB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2D858-2493-1D79-89CD-991EE9691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9CA335-507F-2C51-B901-E88D6115F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1329E-666F-4D37-775E-5FFB18B0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D12738-F352-E8FC-7607-0E22772B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A38183-0E87-1764-C56B-C160F8EE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71192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D820B-8CB4-A481-D3FC-FBBA1434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E0123F-CA5B-978B-B9FF-79C0D3ED8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GH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0C11D0-0E39-AF89-7FFA-2CB2B2C0A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E5760-9874-297F-ADA2-9ED34E800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B75E0D-CC27-C2AB-D66C-56F656CD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F3FDA-C468-2D21-0576-6FFF3B02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19344886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79595A0-FB23-BF40-9F33-68BB4B21BF36}" type="datetime1">
              <a:rPr kumimoji="1" lang="ko-Kore-GH" altLang="en-US"/>
              <a:pPr lvl="0">
                <a:defRPr/>
              </a:pPr>
              <a:t>2022-10-31</a:t>
            </a:fld>
            <a:endParaRPr kumimoji="1" lang="ko-Kore-GH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F5FEDEC-328C-0743-8919-90746A8C5DE2}" type="slidenum">
              <a:rPr kumimoji="1" lang="ko-Kore-GH" altLang="en-US"/>
              <a:pPr lvl="0">
                <a:defRPr/>
              </a:pPr>
              <a:t>‹#›</a:t>
            </a:fld>
            <a:endParaRPr kumimoji="1" lang="ko-Kore-GH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G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/>
          <p:cNvSpPr>
            <a:spLocks noGrp="1" noChangeArrowheads="1"/>
          </p:cNvSpPr>
          <p:nvPr>
            <p:ph type="title" idx="4294967295"/>
          </p:nvPr>
        </p:nvSpPr>
        <p:spPr>
          <a:xfrm>
            <a:off x="647230" y="2923220"/>
            <a:ext cx="10899775" cy="10128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lvl="0" indent="0" algn="ctr" defTabSz="95154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유기견 매칭 서비스 스토리보드</a:t>
            </a:r>
            <a:br>
              <a:rPr kumimoji="1" lang="en-US" altLang="ko-KR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</a:br>
            <a:r>
              <a:rPr kumimoji="1" lang="ko-KR" altLang="en-US" sz="2000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세상에나쁜개는없조</a:t>
            </a:r>
            <a:endParaRPr kumimoji="1" lang="ko-KR" altLang="en-US" sz="2000" b="1" i="0" u="none" strike="noStrike" kern="0" cap="none" spc="0" normalizeH="0" baseline="0">
              <a:solidFill>
                <a:srgbClr val="4d4d4d"/>
              </a:solidFill>
              <a:effectLst/>
              <a:uLnTx/>
              <a:uFillTx/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main &gt; survey_info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1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3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4" name=""/>
          <p:cNvSpPr txBox="1"/>
          <p:nvPr/>
        </p:nvSpPr>
        <p:spPr>
          <a:xfrm>
            <a:off x="9588642" y="3830579"/>
            <a:ext cx="2599868" cy="215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5" name=""/>
          <p:cNvSpPr txBox="1"/>
          <p:nvPr/>
        </p:nvSpPr>
        <p:spPr>
          <a:xfrm>
            <a:off x="9634692" y="437097"/>
            <a:ext cx="2601432" cy="2182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106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main &gt; inquiry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1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3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4" name=""/>
          <p:cNvSpPr txBox="1"/>
          <p:nvPr/>
        </p:nvSpPr>
        <p:spPr>
          <a:xfrm>
            <a:off x="9588642" y="3830579"/>
            <a:ext cx="2599868" cy="215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5" name=""/>
          <p:cNvSpPr txBox="1"/>
          <p:nvPr/>
        </p:nvSpPr>
        <p:spPr>
          <a:xfrm>
            <a:off x="9634692" y="437097"/>
            <a:ext cx="2601432" cy="2182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106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/>
          <p:cNvSpPr>
            <a:spLocks noGrp="1" noChangeArrowheads="1"/>
          </p:cNvSpPr>
          <p:nvPr>
            <p:ph type="title" idx="4294967295"/>
          </p:nvPr>
        </p:nvSpPr>
        <p:spPr>
          <a:xfrm>
            <a:off x="647230" y="2923220"/>
            <a:ext cx="10899775" cy="10128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lvl="0" indent="0" algn="ctr" defTabSz="95154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유기견 추천</a:t>
            </a:r>
            <a:br>
              <a:rPr kumimoji="1" lang="en-US" altLang="ko-KR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</a:b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i) 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설문조사 </a:t>
            </a: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&gt;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 유기견 추천 리스트</a:t>
            </a:r>
            <a:b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</a:b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ii) 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유기견 추천 리스트</a:t>
            </a:r>
            <a:endParaRPr kumimoji="1" lang="ko-KR" altLang="en-US" sz="2222" b="1" i="0" u="none" strike="noStrike" kern="0" cap="none" spc="0" normalizeH="0" baseline="0">
              <a:solidFill>
                <a:srgbClr val="4d4d4d"/>
              </a:solidFill>
              <a:effectLst/>
              <a:uLnTx/>
              <a:uFillTx/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726" y="772479"/>
            <a:ext cx="7772400" cy="4223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0904" y="5439190"/>
            <a:ext cx="3012041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ore-GH"/>
              <a:t>Start</a:t>
            </a:r>
            <a:r>
              <a:rPr kumimoji="1" lang="ko-KR" altLang="en-US"/>
              <a:t> 버튼</a:t>
            </a:r>
            <a:r>
              <a:rPr kumimoji="1" lang="en-US" altLang="ko-KR"/>
              <a:t>:</a:t>
            </a:r>
            <a:r>
              <a:rPr kumimoji="1" lang="ko-KR" altLang="en-US"/>
              <a:t> 시작 버튼을 누를 시 설문 조사 페이지로 이동</a:t>
            </a:r>
            <a:endParaRPr kumimoji="1" lang="ko-Kore-GH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430800" y="148614"/>
            <a:ext cx="324064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/>
              <a:t>Home</a:t>
            </a:r>
            <a:r>
              <a:rPr kumimoji="1" lang="ko-KR" altLang="en-US"/>
              <a:t> 버튼</a:t>
            </a:r>
            <a:r>
              <a:rPr kumimoji="1" lang="en-US" altLang="ko-KR"/>
              <a:t>:</a:t>
            </a:r>
            <a:r>
              <a:rPr kumimoji="1" lang="ko-KR" altLang="en-US"/>
              <a:t> 시작 버튼을 누를 시 설문 조사 페이지로 이동</a:t>
            </a:r>
            <a:endParaRPr kumimoji="1" lang="ko-Kore-GH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55884" y="5235804"/>
            <a:ext cx="3390474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/>
              <a:t>배경 </a:t>
            </a:r>
            <a:r>
              <a:rPr kumimoji="1" lang="en-US" altLang="ko-KR"/>
              <a:t>:</a:t>
            </a:r>
            <a:r>
              <a:rPr kumimoji="1" lang="ko-KR" altLang="en-US"/>
              <a:t> 웹 페이지 배경은 밝은색 강아지 그림으로 설정</a:t>
            </a:r>
            <a:endParaRPr kumimoji="1" lang="ko-Kore-GH" altLang="en-US"/>
          </a:p>
        </p:txBody>
      </p:sp>
      <p:cxnSp>
        <p:nvCxnSpPr>
          <p:cNvPr id="11" name="직선 화살표 연결선 10"/>
          <p:cNvCxnSpPr>
            <a:stCxn id="8" idx="1"/>
          </p:cNvCxnSpPr>
          <p:nvPr/>
        </p:nvCxnSpPr>
        <p:spPr>
          <a:xfrm flipH="1">
            <a:off x="1119883" y="471780"/>
            <a:ext cx="7310917" cy="30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109663" y="4996460"/>
            <a:ext cx="0" cy="442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3914" y="956010"/>
            <a:ext cx="7772400" cy="4748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637106" y="4048018"/>
            <a:ext cx="2106202" cy="71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994970" y="3981236"/>
            <a:ext cx="546243" cy="2774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grpSp>
        <p:nvGrpSpPr>
          <p:cNvPr id="15" name="그룹 14"/>
          <p:cNvGrpSpPr/>
          <p:nvPr/>
        </p:nvGrpSpPr>
        <p:grpSpPr>
          <a:xfrm rot="0">
            <a:off x="4534328" y="5619964"/>
            <a:ext cx="3886200" cy="775205"/>
            <a:chOff x="4534328" y="5619964"/>
            <a:chExt cx="3886200" cy="775205"/>
          </a:xfrm>
        </p:grpSpPr>
        <p:sp>
          <p:nvSpPr>
            <p:cNvPr id="5" name="TextBox 4"/>
            <p:cNvSpPr txBox="1"/>
            <p:nvPr/>
          </p:nvSpPr>
          <p:spPr>
            <a:xfrm>
              <a:off x="4534328" y="6056615"/>
              <a:ext cx="3886200" cy="338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1600"/>
                <a:t>오른쪽 화살표 버튼 </a:t>
              </a:r>
              <a:r>
                <a:rPr kumimoji="1" lang="en-US" altLang="ko-KR" sz="1600"/>
                <a:t>:</a:t>
              </a:r>
              <a:r>
                <a:rPr kumimoji="1" lang="ko-KR" altLang="en-US" sz="1600"/>
                <a:t> 다음 페이지로 이동</a:t>
              </a:r>
              <a:endParaRPr kumimoji="1" lang="ko-Kore-GH" altLang="en-US" sz="160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V="1">
              <a:off x="5208998" y="5619964"/>
              <a:ext cx="0" cy="4366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846" y="956870"/>
            <a:ext cx="7772400" cy="467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5699" y="6036066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229546" y="5578867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0985" y="6036066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399034" y="5558318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71899" y="367558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328451" y="4126971"/>
            <a:ext cx="2106202" cy="71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880241" y="4030724"/>
            <a:ext cx="1448210" cy="3357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5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725" y="905196"/>
            <a:ext cx="7772400" cy="4533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3241" y="5915773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993241" y="5439096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0725" y="5916844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9101" y="5439096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637106" y="4048018"/>
            <a:ext cx="2106202" cy="71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44622" y="4053154"/>
            <a:ext cx="986318" cy="227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2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725" y="910434"/>
            <a:ext cx="7772400" cy="44206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24054" y="5844822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982966" y="5331115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5213" y="5844822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429856" y="5331115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9" name="직선 화살표 연결선 8"/>
          <p:cNvCxnSpPr>
            <a:stCxn id="8" idx="1"/>
          </p:cNvCxnSpPr>
          <p:nvPr/>
        </p:nvCxnSpPr>
        <p:spPr>
          <a:xfrm flipH="1">
            <a:off x="6667929" y="3890665"/>
            <a:ext cx="2065104" cy="157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953874" y="3929865"/>
            <a:ext cx="714055" cy="282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1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68" y="810511"/>
            <a:ext cx="7772400" cy="4497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11038" y="5780358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798032" y="5297474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1341" y="5785496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154166" y="5297474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9" name="직선 화살표 연결선 8"/>
          <p:cNvCxnSpPr>
            <a:stCxn id="8" idx="1"/>
          </p:cNvCxnSpPr>
          <p:nvPr/>
        </p:nvCxnSpPr>
        <p:spPr>
          <a:xfrm flipH="1">
            <a:off x="6469296" y="3890665"/>
            <a:ext cx="2263737" cy="147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09692" y="3919592"/>
            <a:ext cx="859604" cy="2517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33032" y="4761972"/>
            <a:ext cx="294868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/>
              <a:t>결과 보기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):</a:t>
            </a:r>
            <a:r>
              <a:rPr kumimoji="1" lang="ko-KR" altLang="en-US"/>
              <a:t> 설문 조사한 내용을 정리하여 사용자에게 가장 알맞는 유기견을 추천함</a:t>
            </a:r>
            <a:endParaRPr kumimoji="1" lang="ko-Kore-GH" altLang="en-US"/>
          </a:p>
        </p:txBody>
      </p:sp>
      <p:cxnSp>
        <p:nvCxnSpPr>
          <p:cNvPr id="14" name="직선 화살표 연결선 13"/>
          <p:cNvCxnSpPr>
            <a:endCxn id="17" idx="3"/>
          </p:cNvCxnSpPr>
          <p:nvPr/>
        </p:nvCxnSpPr>
        <p:spPr>
          <a:xfrm flipH="1" flipV="1">
            <a:off x="4726112" y="4823717"/>
            <a:ext cx="4006920" cy="11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243208" y="4623371"/>
            <a:ext cx="1482904" cy="400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8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"/>
          <p:cNvCxnSpPr/>
          <p:nvPr/>
        </p:nvCxnSpPr>
        <p:spPr>
          <a:xfrm>
            <a:off x="9589452" y="-2493"/>
            <a:ext cx="0" cy="6856680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075" name=""/>
          <p:cNvSpPr txBox="1"/>
          <p:nvPr/>
        </p:nvSpPr>
        <p:spPr>
          <a:xfrm>
            <a:off x="9600560" y="-2493"/>
            <a:ext cx="2601431" cy="291981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76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77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78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79" name="TextBox 25"/>
          <p:cNvSpPr txBox="1">
            <a:spLocks noChangeArrowheads="1"/>
          </p:cNvSpPr>
          <p:nvPr/>
        </p:nvSpPr>
        <p:spPr>
          <a:xfrm>
            <a:off x="9591206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080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7885" y="737896"/>
            <a:ext cx="5975879" cy="3488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81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856933" y="4790025"/>
            <a:ext cx="3310927" cy="19030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82" name="TextBox 11"/>
          <p:cNvSpPr txBox="1"/>
          <p:nvPr/>
        </p:nvSpPr>
        <p:spPr>
          <a:xfrm>
            <a:off x="6096000" y="1910730"/>
            <a:ext cx="517525" cy="28764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083" name=""/>
          <p:cNvSpPr txBox="1"/>
          <p:nvPr/>
        </p:nvSpPr>
        <p:spPr>
          <a:xfrm>
            <a:off x="9695784" y="476811"/>
            <a:ext cx="2016156" cy="3880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D01 : 유기견 사진 / 품종 / 특징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D02 : 유기견 상세페이지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4" name="TextBox 14"/>
          <p:cNvSpPr txBox="1"/>
          <p:nvPr/>
        </p:nvSpPr>
        <p:spPr>
          <a:xfrm>
            <a:off x="6793415" y="3136900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085" name=""/>
          <p:cNvCxnSpPr>
            <a:endCxn id="3084" idx="1"/>
          </p:cNvCxnSpPr>
          <p:nvPr/>
        </p:nvCxnSpPr>
        <p:spPr>
          <a:xfrm>
            <a:off x="5856933" y="3136152"/>
            <a:ext cx="934887" cy="146018"/>
          </a:xfrm>
          <a:prstGeom prst="straightConnector1">
            <a:avLst/>
          </a:prstGeom>
          <a:ln w="6363" cap="flat" cmpd="sng" algn="ctr">
            <a:solidFill>
              <a:schemeClr val="tx1"/>
            </a:solidFill>
            <a:prstDash val="solid"/>
            <a:round/>
            <a:headEnd w="med" len="med"/>
            <a:tailEnd type="arrow" w="med" len="med"/>
          </a:ln>
        </p:spPr>
      </p:cxnSp>
      <p:sp>
        <p:nvSpPr>
          <p:cNvPr id="3086" name="TextBox 22"/>
          <p:cNvSpPr txBox="1"/>
          <p:nvPr/>
        </p:nvSpPr>
        <p:spPr>
          <a:xfrm>
            <a:off x="600727" y="4645465"/>
            <a:ext cx="517525" cy="29117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087" name=""/>
          <p:cNvCxnSpPr>
            <a:endCxn id="3086" idx="0"/>
          </p:cNvCxnSpPr>
          <p:nvPr/>
        </p:nvCxnSpPr>
        <p:spPr>
          <a:xfrm flipH="1">
            <a:off x="858809" y="3209161"/>
            <a:ext cx="173034" cy="1434845"/>
          </a:xfrm>
          <a:prstGeom prst="straightConnector1">
            <a:avLst/>
          </a:prstGeom>
          <a:ln w="6363" cap="flat" cmpd="sng" algn="ctr">
            <a:solidFill>
              <a:schemeClr val="tx1"/>
            </a:solidFill>
            <a:prstDash val="solid"/>
            <a:round/>
            <a:headEnd w="med" len="med"/>
            <a:tailEnd type="arrow" w="med" len="med"/>
          </a:ln>
        </p:spPr>
      </p:cxnSp>
      <p:sp>
        <p:nvSpPr>
          <p:cNvPr id="3088" name=""/>
          <p:cNvSpPr txBox="1"/>
          <p:nvPr/>
        </p:nvSpPr>
        <p:spPr>
          <a:xfrm>
            <a:off x="9695784" y="4005148"/>
            <a:ext cx="1758981" cy="399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L01 : 동물 상세페이지 연결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L02 : 다음 페이지 연결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9" name="TextBox 26"/>
          <p:cNvSpPr txBox="1"/>
          <p:nvPr/>
        </p:nvSpPr>
        <p:spPr>
          <a:xfrm>
            <a:off x="4633175" y="6231210"/>
            <a:ext cx="517525" cy="29117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090" name=""/>
          <p:cNvCxnSpPr>
            <a:endCxn id="3089" idx="3"/>
          </p:cNvCxnSpPr>
          <p:nvPr/>
        </p:nvCxnSpPr>
        <p:spPr>
          <a:xfrm flipH="1">
            <a:off x="5149055" y="6375633"/>
            <a:ext cx="1174512" cy="0"/>
          </a:xfrm>
          <a:prstGeom prst="straightConnector1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type="arrow" w="med" len="med"/>
          </a:ln>
        </p:spPr>
      </p:cxnSp>
      <p:sp>
        <p:nvSpPr>
          <p:cNvPr id="3091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roaddog_list 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split orient="vert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/>
          <p:cNvSpPr>
            <a:spLocks noGrp="1" noChangeArrowheads="1"/>
          </p:cNvSpPr>
          <p:nvPr>
            <p:ph type="title" idx="4294967295"/>
          </p:nvPr>
        </p:nvSpPr>
        <p:spPr>
          <a:xfrm>
            <a:off x="647230" y="2923220"/>
            <a:ext cx="10899775" cy="1012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5154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홈</a:t>
            </a:r>
            <a:endParaRPr kumimoji="1" lang="ko-KR" altLang="en-US" sz="3939" b="1" i="0" u="none" strike="noStrike" kern="0" cap="none" spc="0" normalizeH="0" baseline="0">
              <a:solidFill>
                <a:srgbClr val="4d4d4d"/>
              </a:solidFill>
              <a:effectLst/>
              <a:uLnTx/>
              <a:uFillTx/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34369" y="908504"/>
            <a:ext cx="4774296" cy="59298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47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유기견 매칭 서비스 </a:t>
            </a:r>
            <a:r>
              <a:rPr kumimoji="1" lang="en-US" altLang="ko-KR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&gt; main &gt; roaddog_list &gt; roaddog_detail </a:t>
            </a:r>
            <a:endParaRPr kumimoji="1" lang="ko-KR" altLang="en-US" sz="1800" b="1" i="0" u="none" strike="noStrike" kern="1200" cap="none" spc="0" normalizeH="0" baseline="0"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148" name=""/>
          <p:cNvSpPr txBox="1"/>
          <p:nvPr/>
        </p:nvSpPr>
        <p:spPr>
          <a:xfrm>
            <a:off x="9589452" y="8558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6149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6151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9589452" y="3830551"/>
            <a:ext cx="2601432" cy="3585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L01 : 보호소 정보 팝업 생성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L02 : 관련 유기견 상세 페이지 연결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6153" name=""/>
          <p:cNvSpPr txBox="1"/>
          <p:nvPr/>
        </p:nvSpPr>
        <p:spPr>
          <a:xfrm>
            <a:off x="9635500" y="437125"/>
            <a:ext cx="2602994" cy="7706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D01 : 유기견 정보 요청 (썸네일 요청)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D02 : 관심 지수 등록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D03 : 위치 정보 요청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D04 : 유기견 수 만큼 슬라이드 기능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D05 : 관련 유기견 추천 (썸네일 요청)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6154" name=""/>
          <p:cNvCxnSpPr/>
          <p:nvPr/>
        </p:nvCxnSpPr>
        <p:spPr>
          <a:xfrm>
            <a:off x="9594196" y="632"/>
            <a:ext cx="0" cy="6856736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6155" name="TextBox 10"/>
          <p:cNvSpPr txBox="1"/>
          <p:nvPr/>
        </p:nvSpPr>
        <p:spPr>
          <a:xfrm>
            <a:off x="8068792" y="6453820"/>
            <a:ext cx="620714" cy="29210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56" name="TextBox 11"/>
          <p:cNvSpPr txBox="1"/>
          <p:nvPr/>
        </p:nvSpPr>
        <p:spPr>
          <a:xfrm>
            <a:off x="8833968" y="6453820"/>
            <a:ext cx="619125" cy="29210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6157" name=""/>
          <p:cNvCxnSpPr/>
          <p:nvPr/>
        </p:nvCxnSpPr>
        <p:spPr>
          <a:xfrm>
            <a:off x="2807213" y="3512297"/>
            <a:ext cx="0" cy="1141413"/>
          </a:xfrm>
          <a:prstGeom prst="straightConnector1">
            <a:avLst/>
          </a:prstGeom>
          <a:ln>
            <a:headEnd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58" name="TextBox 23"/>
          <p:cNvSpPr txBox="1"/>
          <p:nvPr/>
        </p:nvSpPr>
        <p:spPr>
          <a:xfrm>
            <a:off x="1154626" y="948485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59" name="TextBox 24"/>
          <p:cNvSpPr txBox="1"/>
          <p:nvPr/>
        </p:nvSpPr>
        <p:spPr>
          <a:xfrm>
            <a:off x="6177476" y="1223122"/>
            <a:ext cx="517525" cy="290513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60" name="TextBox 25"/>
          <p:cNvSpPr txBox="1"/>
          <p:nvPr/>
        </p:nvSpPr>
        <p:spPr>
          <a:xfrm>
            <a:off x="6193351" y="3612310"/>
            <a:ext cx="517525" cy="291035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D03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61" name="TextBox 27"/>
          <p:cNvSpPr txBox="1"/>
          <p:nvPr/>
        </p:nvSpPr>
        <p:spPr>
          <a:xfrm>
            <a:off x="1137163" y="6190410"/>
            <a:ext cx="620713" cy="290512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62" name="TextBox 28"/>
          <p:cNvSpPr txBox="1"/>
          <p:nvPr/>
        </p:nvSpPr>
        <p:spPr>
          <a:xfrm>
            <a:off x="1141926" y="2612185"/>
            <a:ext cx="620712" cy="291035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63" name="TextBox 12"/>
          <p:cNvSpPr txBox="1"/>
          <p:nvPr/>
        </p:nvSpPr>
        <p:spPr>
          <a:xfrm>
            <a:off x="6164776" y="5398247"/>
            <a:ext cx="517525" cy="290513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D04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64" name="TextBox 13"/>
          <p:cNvSpPr txBox="1"/>
          <p:nvPr/>
        </p:nvSpPr>
        <p:spPr>
          <a:xfrm>
            <a:off x="1189551" y="5831635"/>
            <a:ext cx="517525" cy="291035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D05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6165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656553" y="508515"/>
            <a:ext cx="4626714" cy="3841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main &gt; adopt_inquiry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1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3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4" name=""/>
          <p:cNvSpPr txBox="1"/>
          <p:nvPr/>
        </p:nvSpPr>
        <p:spPr>
          <a:xfrm>
            <a:off x="9588642" y="3830579"/>
            <a:ext cx="2599868" cy="215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5" name=""/>
          <p:cNvSpPr txBox="1"/>
          <p:nvPr/>
        </p:nvSpPr>
        <p:spPr>
          <a:xfrm>
            <a:off x="9634692" y="437097"/>
            <a:ext cx="2601432" cy="2182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106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/>
          <p:cNvSpPr>
            <a:spLocks noGrp="1" noChangeArrowheads="1"/>
          </p:cNvSpPr>
          <p:nvPr>
            <p:ph type="title" idx="4294967295"/>
          </p:nvPr>
        </p:nvSpPr>
        <p:spPr>
          <a:xfrm>
            <a:off x="647230" y="2923220"/>
            <a:ext cx="10899775" cy="10128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lvl="0" indent="0" algn="ctr" defTabSz="95154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유기견 검색</a:t>
            </a:r>
            <a:b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</a:b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i) 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전체 리스트</a:t>
            </a:r>
            <a:b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</a:b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+) 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시</a:t>
            </a: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/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시군구</a:t>
            </a: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/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품종 필터 기능</a:t>
            </a:r>
            <a:endParaRPr kumimoji="1" lang="ko-KR" altLang="en-US" sz="2222" b="1" i="0" u="none" strike="noStrike" kern="0" cap="none" spc="0" normalizeH="0" baseline="0">
              <a:solidFill>
                <a:srgbClr val="4d4d4d"/>
              </a:solidFill>
              <a:effectLst/>
              <a:uLnTx/>
              <a:uFillTx/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028048" y="687913"/>
            <a:ext cx="5728217" cy="58345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7171" name=""/>
          <p:cNvCxnSpPr/>
          <p:nvPr/>
        </p:nvCxnSpPr>
        <p:spPr>
          <a:xfrm>
            <a:off x="9589452" y="-2493"/>
            <a:ext cx="0" cy="6856680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7172" name=""/>
          <p:cNvSpPr txBox="1"/>
          <p:nvPr/>
        </p:nvSpPr>
        <p:spPr>
          <a:xfrm>
            <a:off x="9600560" y="-2493"/>
            <a:ext cx="2599868" cy="291981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7173" name=""/>
          <p:cNvSpPr txBox="1"/>
          <p:nvPr/>
        </p:nvSpPr>
        <p:spPr>
          <a:xfrm>
            <a:off x="9602178" y="6994"/>
            <a:ext cx="1406267" cy="2634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chemeClr val="bg1"/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174" name=""/>
          <p:cNvSpPr txBox="1"/>
          <p:nvPr/>
        </p:nvSpPr>
        <p:spPr>
          <a:xfrm>
            <a:off x="9637064" y="3517917"/>
            <a:ext cx="1406267" cy="2618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chemeClr val="bg1"/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175" name=""/>
          <p:cNvSpPr txBox="1"/>
          <p:nvPr/>
        </p:nvSpPr>
        <p:spPr>
          <a:xfrm>
            <a:off x="9589452" y="3517917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7176" name=""/>
          <p:cNvSpPr txBox="1"/>
          <p:nvPr/>
        </p:nvSpPr>
        <p:spPr>
          <a:xfrm>
            <a:off x="9591014" y="3517917"/>
            <a:ext cx="1406267" cy="2618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chemeClr val="bg1"/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177" name="TextBox 11"/>
          <p:cNvSpPr txBox="1"/>
          <p:nvPr/>
        </p:nvSpPr>
        <p:spPr>
          <a:xfrm>
            <a:off x="767461" y="1269392"/>
            <a:ext cx="517525" cy="290803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7178" name=""/>
          <p:cNvSpPr txBox="1"/>
          <p:nvPr/>
        </p:nvSpPr>
        <p:spPr>
          <a:xfrm>
            <a:off x="9695784" y="476811"/>
            <a:ext cx="1541178" cy="3880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D01 : 지역/품종 선택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D02 : 유기견 정보 요청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7179" name="TextBox 14"/>
          <p:cNvSpPr txBox="1"/>
          <p:nvPr/>
        </p:nvSpPr>
        <p:spPr>
          <a:xfrm>
            <a:off x="980187" y="2702699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7180" name="TextBox 22"/>
          <p:cNvSpPr txBox="1"/>
          <p:nvPr/>
        </p:nvSpPr>
        <p:spPr>
          <a:xfrm>
            <a:off x="980188" y="3064208"/>
            <a:ext cx="517525" cy="29117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7181" name=""/>
          <p:cNvSpPr txBox="1"/>
          <p:nvPr/>
        </p:nvSpPr>
        <p:spPr>
          <a:xfrm>
            <a:off x="9695784" y="4005148"/>
            <a:ext cx="1901480" cy="399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L01 : 유기견 상세페이지 연결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L02 : 다음 페이지 연결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7182" name="TextBox 26"/>
          <p:cNvSpPr txBox="1"/>
          <p:nvPr/>
        </p:nvSpPr>
        <p:spPr>
          <a:xfrm>
            <a:off x="2344901" y="5880330"/>
            <a:ext cx="517525" cy="29117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7183" name=""/>
          <p:cNvSpPr txBox="1"/>
          <p:nvPr/>
        </p:nvSpPr>
        <p:spPr>
          <a:xfrm>
            <a:off x="194747" y="138724"/>
            <a:ext cx="9159824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: main &gt; search 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split orient="vert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3006" y="548201"/>
            <a:ext cx="9356579" cy="5255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245" name=""/>
          <p:cNvSpPr txBox="1"/>
          <p:nvPr/>
        </p:nvSpPr>
        <p:spPr>
          <a:xfrm>
            <a:off x="9585488" y="14921"/>
            <a:ext cx="2593505" cy="285674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9598158" y="11739"/>
            <a:ext cx="1399904" cy="2625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0247" name=""/>
          <p:cNvSpPr txBox="1"/>
          <p:nvPr/>
        </p:nvSpPr>
        <p:spPr>
          <a:xfrm>
            <a:off x="9585488" y="3517861"/>
            <a:ext cx="2593505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48" name=""/>
          <p:cNvSpPr txBox="1"/>
          <p:nvPr/>
        </p:nvSpPr>
        <p:spPr>
          <a:xfrm>
            <a:off x="9633100" y="3517861"/>
            <a:ext cx="1399904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9631482" y="437124"/>
            <a:ext cx="2595124" cy="3618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ID, 패스워드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D02 : 로그인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10250" name=""/>
          <p:cNvCxnSpPr/>
          <p:nvPr/>
        </p:nvCxnSpPr>
        <p:spPr>
          <a:xfrm>
            <a:off x="9590232" y="8558"/>
            <a:ext cx="0" cy="684088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0251" name=""/>
          <p:cNvSpPr txBox="1"/>
          <p:nvPr/>
        </p:nvSpPr>
        <p:spPr>
          <a:xfrm>
            <a:off x="7606198" y="3429000"/>
            <a:ext cx="620635" cy="264795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D01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52" name=""/>
          <p:cNvSpPr txBox="1"/>
          <p:nvPr/>
        </p:nvSpPr>
        <p:spPr>
          <a:xfrm>
            <a:off x="7604635" y="4581296"/>
            <a:ext cx="619017" cy="265024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L02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53" name=""/>
          <p:cNvSpPr/>
          <p:nvPr/>
        </p:nvSpPr>
        <p:spPr>
          <a:xfrm>
            <a:off x="5374613" y="3213153"/>
            <a:ext cx="2015738" cy="863441"/>
          </a:xfrm>
          <a:prstGeom prst="flowChartAlternateProcess">
            <a:avLst/>
          </a:prstGeom>
          <a:noFill/>
          <a:ln w="64636" cap="flat" cmpd="sng" algn="ctr">
            <a:solidFill>
              <a:srgbClr val="eb58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54" name=""/>
          <p:cNvSpPr/>
          <p:nvPr/>
        </p:nvSpPr>
        <p:spPr>
          <a:xfrm>
            <a:off x="5446004" y="4147985"/>
            <a:ext cx="1872956" cy="280929"/>
          </a:xfrm>
          <a:prstGeom prst="flowChartAlternateProcess">
            <a:avLst/>
          </a:prstGeom>
          <a:noFill/>
          <a:ln w="64636" cap="flat" cmpd="sng" algn="ctr">
            <a:solidFill>
              <a:srgbClr val="eb58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55" name=""/>
          <p:cNvSpPr txBox="1"/>
          <p:nvPr/>
        </p:nvSpPr>
        <p:spPr>
          <a:xfrm>
            <a:off x="7604635" y="4157529"/>
            <a:ext cx="620579" cy="26969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D02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56" name=""/>
          <p:cNvSpPr/>
          <p:nvPr/>
        </p:nvSpPr>
        <p:spPr>
          <a:xfrm>
            <a:off x="1487537" y="557746"/>
            <a:ext cx="791994" cy="279310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0" name=""/>
          <p:cNvSpPr txBox="1"/>
          <p:nvPr/>
        </p:nvSpPr>
        <p:spPr>
          <a:xfrm>
            <a:off x="1560546" y="979949"/>
            <a:ext cx="619017" cy="265920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L01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1" name=""/>
          <p:cNvSpPr txBox="1"/>
          <p:nvPr/>
        </p:nvSpPr>
        <p:spPr>
          <a:xfrm>
            <a:off x="9631482" y="3930576"/>
            <a:ext cx="2595124" cy="7761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 /about_us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L02 : /sign_up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L03 : /recommend(로그인시), 팝업메시지(비로그인시)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L04 : /search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2" name=""/>
          <p:cNvSpPr/>
          <p:nvPr/>
        </p:nvSpPr>
        <p:spPr>
          <a:xfrm>
            <a:off x="5447623" y="4508287"/>
            <a:ext cx="1871338" cy="279366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3" name=""/>
          <p:cNvSpPr/>
          <p:nvPr/>
        </p:nvSpPr>
        <p:spPr>
          <a:xfrm>
            <a:off x="6671367" y="557746"/>
            <a:ext cx="431692" cy="279310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4" name=""/>
          <p:cNvSpPr txBox="1"/>
          <p:nvPr/>
        </p:nvSpPr>
        <p:spPr>
          <a:xfrm>
            <a:off x="6598357" y="908503"/>
            <a:ext cx="619017" cy="270692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L02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5" name=""/>
          <p:cNvSpPr/>
          <p:nvPr/>
        </p:nvSpPr>
        <p:spPr>
          <a:xfrm>
            <a:off x="1489100" y="4581296"/>
            <a:ext cx="1799891" cy="279366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6" name=""/>
          <p:cNvSpPr txBox="1"/>
          <p:nvPr/>
        </p:nvSpPr>
        <p:spPr>
          <a:xfrm>
            <a:off x="2063686" y="4941599"/>
            <a:ext cx="619016" cy="266671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L03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7" name=""/>
          <p:cNvSpPr txBox="1"/>
          <p:nvPr/>
        </p:nvSpPr>
        <p:spPr>
          <a:xfrm>
            <a:off x="3893719" y="4941599"/>
            <a:ext cx="619016" cy="266671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L04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8" name=""/>
          <p:cNvSpPr txBox="1"/>
          <p:nvPr/>
        </p:nvSpPr>
        <p:spPr>
          <a:xfrm>
            <a:off x="3290610" y="5803477"/>
            <a:ext cx="5901252" cy="909743"/>
          </a:xfrm>
          <a:prstGeom prst="rect">
            <a:avLst/>
          </a:prstGeom>
          <a:noFill/>
          <a:ln w="12726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6437529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M"/>
                <a:ea typeface="HY울릉도M"/>
              </a:rPr>
              <a:t>1. 로그인시 유기동물 추천 받기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M"/>
              <a:ea typeface="HY울릉도M"/>
            </a:endParaRPr>
          </a:p>
          <a:p>
            <a:pPr marL="0" lvl="0" indent="0" algn="l" defTabSz="6437529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M"/>
                <a:ea typeface="HY울릉도M"/>
              </a:rPr>
              <a:t>2. 비로그인시 팝업 메시지 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M"/>
              <a:ea typeface="HY울릉도M"/>
            </a:endParaRPr>
          </a:p>
          <a:p>
            <a:pPr marL="0" lvl="0" indent="0" algn="l" defTabSz="6437529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M"/>
                <a:ea typeface="HY울릉도M"/>
              </a:rPr>
              <a:t>(“로그인 후 이용할 수 있는 서비스입니다.”)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M"/>
              <a:ea typeface="HY울릉도M"/>
            </a:endParaRPr>
          </a:p>
        </p:txBody>
      </p:sp>
      <p:cxnSp>
        <p:nvCxnSpPr>
          <p:cNvPr id="10269" name=""/>
          <p:cNvCxnSpPr/>
          <p:nvPr/>
        </p:nvCxnSpPr>
        <p:spPr>
          <a:xfrm rot="16200000" flipH="1">
            <a:off x="1752614" y="5828818"/>
            <a:ext cx="1242721" cy="1618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0270" name=""/>
          <p:cNvCxnSpPr/>
          <p:nvPr/>
        </p:nvCxnSpPr>
        <p:spPr>
          <a:xfrm>
            <a:off x="2374757" y="6438346"/>
            <a:ext cx="914235" cy="0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0271" name=""/>
          <p:cNvSpPr/>
          <p:nvPr/>
        </p:nvSpPr>
        <p:spPr>
          <a:xfrm>
            <a:off x="3288992" y="4581296"/>
            <a:ext cx="1798328" cy="279366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72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/>
          <p:cNvSpPr>
            <a:spLocks noGrp="1" noChangeArrowheads="1"/>
          </p:cNvSpPr>
          <p:nvPr>
            <p:ph type="title" idx="4294967295"/>
          </p:nvPr>
        </p:nvSpPr>
        <p:spPr>
          <a:xfrm>
            <a:off x="647230" y="2923220"/>
            <a:ext cx="10899775" cy="1012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5154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사용자</a:t>
            </a:r>
            <a:endParaRPr kumimoji="1" lang="ko-KR" altLang="en-US" sz="3939" b="1" i="0" u="none" strike="noStrike" kern="0" cap="none" spc="0" normalizeH="0" baseline="0">
              <a:solidFill>
                <a:srgbClr val="4d4d4d"/>
              </a:solidFill>
              <a:effectLst/>
              <a:uLnTx/>
              <a:uFillTx/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9" name=""/>
          <p:cNvGrpSpPr/>
          <p:nvPr/>
        </p:nvGrpSpPr>
        <p:grpSpPr>
          <a:xfrm rot="0">
            <a:off x="768902" y="725827"/>
            <a:ext cx="7780016" cy="6019512"/>
            <a:chOff x="256805" y="703016"/>
            <a:chExt cx="8261387" cy="6316528"/>
          </a:xfrm>
        </p:grpSpPr>
        <p:pic>
          <p:nvPicPr>
            <p:cNvPr id="8211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9967" y="703016"/>
              <a:ext cx="8258226" cy="4719786"/>
            </a:xfrm>
            <a:prstGeom prst="rect">
              <a:avLst/>
            </a:prstGeom>
          </p:spPr>
        </p:pic>
        <p:pic>
          <p:nvPicPr>
            <p:cNvPr id="821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56805" y="1894758"/>
              <a:ext cx="8237099" cy="5124786"/>
            </a:xfrm>
            <a:prstGeom prst="rect">
              <a:avLst/>
            </a:prstGeom>
          </p:spPr>
        </p:pic>
      </p:grpSp>
      <p:sp>
        <p:nvSpPr>
          <p:cNvPr id="8194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유기견 매칭 서비스 </a:t>
            </a:r>
            <a:r>
              <a:rPr kumimoji="1" lang="en-US" altLang="ko-KR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main &gt; signup</a:t>
            </a:r>
            <a:endParaRPr kumimoji="1" lang="en-US" altLang="ko-KR" sz="1800" b="1" i="0" u="none" strike="noStrike" kern="1200" cap="none" spc="0" normalizeH="0" baseline="0"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5" name=""/>
          <p:cNvSpPr txBox="1"/>
          <p:nvPr/>
        </p:nvSpPr>
        <p:spPr>
          <a:xfrm>
            <a:off x="9589452" y="8558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6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7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8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200" name=""/>
          <p:cNvSpPr txBox="1"/>
          <p:nvPr/>
        </p:nvSpPr>
        <p:spPr>
          <a:xfrm>
            <a:off x="9635500" y="437124"/>
            <a:ext cx="2602995" cy="1180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D01 : 아이디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중복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D02 : 비밀번호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D03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비밀번호 확인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비밀번호 다르면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D04 :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이름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D05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이메일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형식 다르면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D06 :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휴대폰 번호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D07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주소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D08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상세주소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선택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8201" name=""/>
          <p:cNvCxnSpPr/>
          <p:nvPr/>
        </p:nvCxnSpPr>
        <p:spPr>
          <a:xfrm>
            <a:off x="9594196" y="632"/>
            <a:ext cx="0" cy="6856736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8202" name="TextBox 10"/>
          <p:cNvSpPr txBox="1"/>
          <p:nvPr/>
        </p:nvSpPr>
        <p:spPr>
          <a:xfrm>
            <a:off x="6096000" y="3282950"/>
            <a:ext cx="620713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D03</a:t>
            </a:r>
            <a:endParaRPr kumimoji="1" lang="en-US" altLang="ko-KR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07" name="TextBox 23"/>
          <p:cNvSpPr txBox="1"/>
          <p:nvPr/>
        </p:nvSpPr>
        <p:spPr>
          <a:xfrm>
            <a:off x="1805175" y="2351513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08" name="TextBox 24"/>
          <p:cNvSpPr txBox="1"/>
          <p:nvPr/>
        </p:nvSpPr>
        <p:spPr>
          <a:xfrm>
            <a:off x="1784364" y="3007993"/>
            <a:ext cx="517525" cy="28894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12" name="TextBox 10"/>
          <p:cNvSpPr txBox="1"/>
          <p:nvPr/>
        </p:nvSpPr>
        <p:spPr>
          <a:xfrm>
            <a:off x="1764237" y="3661149"/>
            <a:ext cx="518294" cy="29023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D04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13" name="TextBox 10"/>
          <p:cNvSpPr txBox="1"/>
          <p:nvPr/>
        </p:nvSpPr>
        <p:spPr>
          <a:xfrm>
            <a:off x="1972054" y="4320738"/>
            <a:ext cx="508052" cy="29210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D05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14" name="TextBox 10"/>
          <p:cNvSpPr txBox="1"/>
          <p:nvPr/>
        </p:nvSpPr>
        <p:spPr>
          <a:xfrm>
            <a:off x="1957628" y="4986030"/>
            <a:ext cx="579746" cy="288915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D06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17" name="TextBox 10"/>
          <p:cNvSpPr txBox="1"/>
          <p:nvPr/>
        </p:nvSpPr>
        <p:spPr>
          <a:xfrm>
            <a:off x="1937550" y="5613374"/>
            <a:ext cx="620713" cy="29210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D07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20" name="TextBox 10"/>
          <p:cNvSpPr txBox="1"/>
          <p:nvPr/>
        </p:nvSpPr>
        <p:spPr>
          <a:xfrm>
            <a:off x="2008015" y="6277870"/>
            <a:ext cx="620713" cy="29210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D07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840" y="1362388"/>
            <a:ext cx="9029463" cy="4875665"/>
          </a:xfrm>
          <a:prstGeom prst="rect">
            <a:avLst/>
          </a:prstGeom>
        </p:spPr>
      </p:pic>
      <p:sp>
        <p:nvSpPr>
          <p:cNvPr id="8194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유기견 매칭 서비스 </a:t>
            </a:r>
            <a:r>
              <a:rPr kumimoji="1" lang="en-US" altLang="ko-KR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main &gt; signup</a:t>
            </a:r>
            <a:endParaRPr kumimoji="1" lang="en-US" altLang="ko-KR" b="1" i="0" u="none" strike="noStrike" kern="1200" cap="none" spc="0" normalizeH="0" baseline="0"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5" name=""/>
          <p:cNvSpPr txBox="1"/>
          <p:nvPr/>
        </p:nvSpPr>
        <p:spPr>
          <a:xfrm>
            <a:off x="9589452" y="8558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6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7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8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9" name=""/>
          <p:cNvSpPr txBox="1"/>
          <p:nvPr/>
        </p:nvSpPr>
        <p:spPr>
          <a:xfrm>
            <a:off x="9589452" y="3830551"/>
            <a:ext cx="2601432" cy="359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L01 :취소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-&gt;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main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L02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회원가입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-&gt;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main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200" name=""/>
          <p:cNvSpPr txBox="1"/>
          <p:nvPr/>
        </p:nvSpPr>
        <p:spPr>
          <a:xfrm>
            <a:off x="9635500" y="437123"/>
            <a:ext cx="2602995" cy="2188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D01 : 약관 동의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8201" name=""/>
          <p:cNvCxnSpPr/>
          <p:nvPr/>
        </p:nvCxnSpPr>
        <p:spPr>
          <a:xfrm>
            <a:off x="9594196" y="632"/>
            <a:ext cx="0" cy="6856736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8203" name="TextBox 11"/>
          <p:cNvSpPr txBox="1"/>
          <p:nvPr/>
        </p:nvSpPr>
        <p:spPr>
          <a:xfrm>
            <a:off x="3214920" y="6166026"/>
            <a:ext cx="619126" cy="29210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07" name="TextBox 23"/>
          <p:cNvSpPr txBox="1"/>
          <p:nvPr/>
        </p:nvSpPr>
        <p:spPr>
          <a:xfrm>
            <a:off x="752666" y="5441764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13" name="TextBox 11"/>
          <p:cNvSpPr txBox="1"/>
          <p:nvPr/>
        </p:nvSpPr>
        <p:spPr>
          <a:xfrm>
            <a:off x="5909036" y="6166026"/>
            <a:ext cx="619126" cy="292100"/>
          </a:xfrm>
          <a:prstGeom prst="rect">
            <a:avLst/>
          </a:prstGeom>
          <a:solidFill>
            <a:srgbClr val="7030a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L02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63791" y="1881487"/>
            <a:ext cx="9105792" cy="36664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75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06659" y="1054550"/>
            <a:ext cx="8340756" cy="790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76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main &gt;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mypage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</a:endParaRPr>
          </a:p>
        </p:txBody>
      </p:sp>
      <p:sp>
        <p:nvSpPr>
          <p:cNvPr id="3077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3078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79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3080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1" name=""/>
          <p:cNvSpPr txBox="1"/>
          <p:nvPr/>
        </p:nvSpPr>
        <p:spPr>
          <a:xfrm>
            <a:off x="9634692" y="437097"/>
            <a:ext cx="2601432" cy="9040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 D01 : 메인페이지로 이동하는 버튼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함초롬돋움"/>
              <a:ea typeface="돋움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D02 : 사이트로고 사진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D03 : 현재 유기견 실태의 간략한 서술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D04 : 회원정보로 이동하는 버튼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D05 : 설문정보로 이동하는 버튼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D06 : 1:1문의로 이동하는 버튼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3082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083" name=""/>
          <p:cNvSpPr txBox="1"/>
          <p:nvPr/>
        </p:nvSpPr>
        <p:spPr>
          <a:xfrm>
            <a:off x="5474611" y="2708423"/>
            <a:ext cx="622198" cy="27099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D03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4" name=""/>
          <p:cNvSpPr txBox="1"/>
          <p:nvPr/>
        </p:nvSpPr>
        <p:spPr>
          <a:xfrm>
            <a:off x="1884316" y="1252926"/>
            <a:ext cx="517429" cy="269169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D01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5" name=""/>
          <p:cNvSpPr txBox="1"/>
          <p:nvPr/>
        </p:nvSpPr>
        <p:spPr>
          <a:xfrm>
            <a:off x="1343110" y="3573428"/>
            <a:ext cx="517428" cy="26324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D02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6" name=""/>
          <p:cNvSpPr txBox="1"/>
          <p:nvPr/>
        </p:nvSpPr>
        <p:spPr>
          <a:xfrm>
            <a:off x="8869656" y="2832227"/>
            <a:ext cx="620579" cy="271018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D04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7" name=""/>
          <p:cNvSpPr txBox="1"/>
          <p:nvPr/>
        </p:nvSpPr>
        <p:spPr>
          <a:xfrm>
            <a:off x="8814118" y="3356018"/>
            <a:ext cx="620579" cy="271101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D05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8" name=""/>
          <p:cNvSpPr txBox="1"/>
          <p:nvPr/>
        </p:nvSpPr>
        <p:spPr>
          <a:xfrm>
            <a:off x="8807756" y="3854357"/>
            <a:ext cx="620579" cy="26806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D06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9" name=""/>
          <p:cNvSpPr txBox="1"/>
          <p:nvPr/>
        </p:nvSpPr>
        <p:spPr>
          <a:xfrm>
            <a:off x="9718808" y="3873447"/>
            <a:ext cx="2209369" cy="772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 L01 : 메인페이지로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함초롬돋움"/>
              <a:ea typeface="돋움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L02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로고사진 확대 링크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L03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회원정보 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L04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설문정보 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L05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1:1문의로 페이지로 이동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0" name=""/>
          <p:cNvSpPr txBox="1"/>
          <p:nvPr/>
        </p:nvSpPr>
        <p:spPr>
          <a:xfrm>
            <a:off x="8849004" y="2562405"/>
            <a:ext cx="619016" cy="264615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L02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1" name=""/>
          <p:cNvSpPr txBox="1"/>
          <p:nvPr/>
        </p:nvSpPr>
        <p:spPr>
          <a:xfrm>
            <a:off x="1317713" y="4054351"/>
            <a:ext cx="619016" cy="268094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L01</a:t>
            </a: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2" name=""/>
          <p:cNvSpPr txBox="1"/>
          <p:nvPr/>
        </p:nvSpPr>
        <p:spPr>
          <a:xfrm>
            <a:off x="8825226" y="3119520"/>
            <a:ext cx="619016" cy="276185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L03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3" name=""/>
          <p:cNvSpPr txBox="1"/>
          <p:nvPr/>
        </p:nvSpPr>
        <p:spPr>
          <a:xfrm>
            <a:off x="8825226" y="4117871"/>
            <a:ext cx="619016" cy="276185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L04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4" name=""/>
          <p:cNvSpPr txBox="1"/>
          <p:nvPr/>
        </p:nvSpPr>
        <p:spPr>
          <a:xfrm>
            <a:off x="2401745" y="1259289"/>
            <a:ext cx="619016" cy="27774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L05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3938" y="1197387"/>
            <a:ext cx="9070906" cy="41140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099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main &gt; mypage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1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3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4" name=""/>
          <p:cNvSpPr txBox="1"/>
          <p:nvPr/>
        </p:nvSpPr>
        <p:spPr>
          <a:xfrm>
            <a:off x="9588642" y="3830579"/>
            <a:ext cx="2599868" cy="215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 각 강아지 상세페이지 링크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5" name=""/>
          <p:cNvSpPr txBox="1"/>
          <p:nvPr/>
        </p:nvSpPr>
        <p:spPr>
          <a:xfrm>
            <a:off x="9634692" y="437097"/>
            <a:ext cx="2601432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이미지누르면 상세페이지로 이동하는 버튼  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106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4107" name=""/>
          <p:cNvSpPr txBox="1"/>
          <p:nvPr/>
        </p:nvSpPr>
        <p:spPr>
          <a:xfrm>
            <a:off x="428873" y="2425875"/>
            <a:ext cx="619017" cy="267794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L01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8" name=""/>
          <p:cNvSpPr txBox="1"/>
          <p:nvPr/>
        </p:nvSpPr>
        <p:spPr>
          <a:xfrm>
            <a:off x="479668" y="2717912"/>
            <a:ext cx="517429" cy="27103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D01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main &gt; user_info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1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3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4" name=""/>
          <p:cNvSpPr txBox="1"/>
          <p:nvPr/>
        </p:nvSpPr>
        <p:spPr>
          <a:xfrm>
            <a:off x="9588642" y="3830579"/>
            <a:ext cx="2599868" cy="3585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 바로 마이페이지로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Lo2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회원정보수정하고 마이페이지로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5" name=""/>
          <p:cNvSpPr txBox="1"/>
          <p:nvPr/>
        </p:nvSpPr>
        <p:spPr>
          <a:xfrm>
            <a:off x="9634692" y="437097"/>
            <a:ext cx="2601432" cy="9040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회원 아이디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수정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D02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회원 이름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수정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D03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회원 이메일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D04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휴대폰번호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D05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주소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D06 :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상세주소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106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41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1094" y="788629"/>
            <a:ext cx="6342068" cy="5710903"/>
          </a:xfrm>
          <a:prstGeom prst="rect">
            <a:avLst/>
          </a:prstGeom>
        </p:spPr>
      </p:pic>
      <p:sp>
        <p:nvSpPr>
          <p:cNvPr id="4110" name=""/>
          <p:cNvSpPr/>
          <p:nvPr/>
        </p:nvSpPr>
        <p:spPr>
          <a:xfrm>
            <a:off x="1794386" y="2927145"/>
            <a:ext cx="5878871" cy="184354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4111" name=""/>
          <p:cNvSpPr/>
          <p:nvPr/>
        </p:nvSpPr>
        <p:spPr>
          <a:xfrm>
            <a:off x="1782915" y="3429000"/>
            <a:ext cx="5878871" cy="184354"/>
          </a:xfrm>
          <a:prstGeom prst="roundRect">
            <a:avLst>
              <a:gd name="adj" fmla="val 16667"/>
            </a:avLst>
          </a:prstGeom>
          <a:solidFill>
            <a:srgbClr val="a5a5a5">
              <a:alpha val="49800"/>
            </a:srgbClr>
          </a:solidFill>
          <a:ln w="12700" cap="flat" cmpd="sng" algn="ctr">
            <a:solidFill>
              <a:srgbClr val="a5a5a5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12" name=""/>
          <p:cNvSpPr txBox="1"/>
          <p:nvPr/>
        </p:nvSpPr>
        <p:spPr>
          <a:xfrm>
            <a:off x="2609990" y="2717912"/>
            <a:ext cx="517429" cy="271033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D01</a:t>
            </a:r>
            <a:endPara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3" name=""/>
          <p:cNvSpPr txBox="1"/>
          <p:nvPr/>
        </p:nvSpPr>
        <p:spPr>
          <a:xfrm>
            <a:off x="2649729" y="3293483"/>
            <a:ext cx="517429" cy="271033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2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4" name=""/>
          <p:cNvSpPr txBox="1"/>
          <p:nvPr/>
        </p:nvSpPr>
        <p:spPr>
          <a:xfrm>
            <a:off x="2843096" y="3783867"/>
            <a:ext cx="517429" cy="271878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3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5" name=""/>
          <p:cNvSpPr txBox="1"/>
          <p:nvPr/>
        </p:nvSpPr>
        <p:spPr>
          <a:xfrm>
            <a:off x="2841867" y="4233282"/>
            <a:ext cx="517429" cy="271878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6" name=""/>
          <p:cNvSpPr txBox="1"/>
          <p:nvPr/>
        </p:nvSpPr>
        <p:spPr>
          <a:xfrm>
            <a:off x="2861121" y="4754391"/>
            <a:ext cx="517429" cy="271878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5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7" name=""/>
          <p:cNvSpPr txBox="1"/>
          <p:nvPr/>
        </p:nvSpPr>
        <p:spPr>
          <a:xfrm>
            <a:off x="2900860" y="5285743"/>
            <a:ext cx="517429" cy="271878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6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8" name=""/>
          <p:cNvSpPr txBox="1"/>
          <p:nvPr/>
        </p:nvSpPr>
        <p:spPr>
          <a:xfrm>
            <a:off x="3306856" y="5867165"/>
            <a:ext cx="619017" cy="267794"/>
          </a:xfrm>
          <a:prstGeom prst="rect">
            <a:avLst/>
          </a:prstGeom>
          <a:solidFill>
            <a:srgbClr val="7030a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L01</a:t>
            </a:r>
            <a:endPara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9" name=""/>
          <p:cNvSpPr txBox="1"/>
          <p:nvPr/>
        </p:nvSpPr>
        <p:spPr>
          <a:xfrm>
            <a:off x="5476983" y="5886419"/>
            <a:ext cx="619017" cy="267794"/>
          </a:xfrm>
          <a:prstGeom prst="rect">
            <a:avLst/>
          </a:prstGeom>
          <a:solidFill>
            <a:srgbClr val="7030a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L0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2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674</ep:Words>
  <ep:PresentationFormat>와이드스크린</ep:PresentationFormat>
  <ep:Paragraphs>184</ep:Paragraphs>
  <ep:Slides>23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테마</vt:lpstr>
      <vt:lpstr>유기견 매칭 서비스 스토리보드 세상에나쁜개는없조</vt:lpstr>
      <vt:lpstr>홈</vt:lpstr>
      <vt:lpstr>슬라이드 3</vt:lpstr>
      <vt:lpstr>사용자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유기견 추천 i) 설문조사 &gt; 유기견 추천 리스트 ii) 유기견 추천 리스트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유기견 검색 i) 전체 리스트 +) 시/시군구/품종 필터 기능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2022-10-31T04:23:38.000</dcterms:created>
  <dc:creator>Microsoft Office User</dc:creator>
  <cp:lastModifiedBy>tjwjd</cp:lastModifiedBy>
  <dcterms:modified xsi:type="dcterms:W3CDTF">2022-11-01T05:44:17.245</dcterms:modified>
  <cp:revision>22</cp:revision>
  <dc:title>PowerPoint 프레젠테이션</dc:title>
  <cp:version/>
</cp:coreProperties>
</file>